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 Semi Bold" panose="020B0604020202020204" charset="0"/>
      <p:regular r:id="rId17"/>
    </p:embeddedFont>
    <p:embeddedFont>
      <p:font typeface="PT Sans" panose="020B0503020203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79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Software Testing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Software testing is a critical phase in the Software Development Life Cycle (SDLC) that ensures software works as expected and is bug-free. It's vital for preventing costly failures and enhancing user satisfaction.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4011"/>
            <a:ext cx="104614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Benefits of Software Testing &amp; Summary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9677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15559" y="2879050"/>
            <a:ext cx="29204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Reduced Costs &amp; Risks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15559" y="3374588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bug detection significantly lowers development costs and mitigates potential risks.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64743" y="279677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242578" y="2879050"/>
            <a:ext cx="38909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Quality &amp; Reliability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242578" y="3374588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Improves software quality, reliability, and overall performance, leading to greater user trust.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61938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15559" y="4701659"/>
            <a:ext cx="41414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&amp; High-Performing Apps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615559" y="5197197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Essential for delivering robust, secure, and high-performing applications in today's digital landscape.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64743" y="461938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242578" y="4701659"/>
            <a:ext cx="31305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Integrated Development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242578" y="5197197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integration throughout the SDLC ensures better products and a smoother release cycle.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23244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Software testing is not merely a phase, but a continuous commitment to excellence in software delivery.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8232"/>
            <a:ext cx="67963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Software Testing?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30999"/>
            <a:ext cx="4158734" cy="2950250"/>
          </a:xfrm>
          <a:prstGeom prst="roundRect">
            <a:avLst>
              <a:gd name="adj" fmla="val 12171"/>
            </a:avLst>
          </a:prstGeom>
          <a:noFill/>
          <a:ln w="3048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7519" y="3500795"/>
            <a:ext cx="28760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Verifying Functionality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07519" y="3996333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core purpose is to verify and validate that software functions as intended and meets all specified requirements.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230999"/>
            <a:ext cx="4158734" cy="2950250"/>
          </a:xfrm>
          <a:prstGeom prst="roundRect">
            <a:avLst>
              <a:gd name="adj" fmla="val 12171"/>
            </a:avLst>
          </a:prstGeom>
          <a:noFill/>
          <a:ln w="3048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5569" y="3500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Detecting Defects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505569" y="3996333"/>
            <a:ext cx="361914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systematically detects and identifies defects, bugs, or errors before the software is released to end-users, minimizing post-release issues.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230999"/>
            <a:ext cx="4158853" cy="2950250"/>
          </a:xfrm>
          <a:prstGeom prst="roundRect">
            <a:avLst>
              <a:gd name="adj" fmla="val 12171"/>
            </a:avLst>
          </a:prstGeom>
          <a:noFill/>
          <a:ln w="3048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3619" y="3500795"/>
            <a:ext cx="29050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Meeting Requirements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903619" y="3996333"/>
            <a:ext cx="361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the final product aligns with both technical specifications and the actual needs and expectations of the users.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59587"/>
            <a:ext cx="64804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Verification vs. Validation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61893"/>
            <a:ext cx="36678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Verification: Building it Right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531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Verification focuses on whether the software is built according to specifications and design documents. It answers the question: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"Are we building the product right?"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176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Static analysis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843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Code reviews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510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Inspections and walkthroughs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761893"/>
            <a:ext cx="48420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Validation: Building the Right Product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3531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Validation ensures the software meets the actual user needs and business requirements. It answers the question: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"Are we building the right product?"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7176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Usability testing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1843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acceptance testing (UAT)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6510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Beta testing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63869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Both verification and validation are indispensable for comprehensive quality assurance in software development.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5360"/>
            <a:ext cx="66769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Types of Software Testing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58127"/>
            <a:ext cx="6387703" cy="718066"/>
          </a:xfrm>
          <a:prstGeom prst="roundRect">
            <a:avLst>
              <a:gd name="adj" fmla="val 48005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029" y="2292787"/>
            <a:ext cx="358973" cy="448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7039" y="3115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Manual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611047"/>
            <a:ext cx="590907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Human-driven, exploratory, and functional checks to identify bugs without automation tools.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04854" y="2158127"/>
            <a:ext cx="6387822" cy="718066"/>
          </a:xfrm>
          <a:prstGeom prst="roundRect">
            <a:avLst>
              <a:gd name="adj" fmla="val 48005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9278" y="2292787"/>
            <a:ext cx="358973" cy="4487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44170" y="3115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Testing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44170" y="3611047"/>
            <a:ext cx="590919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Scripted tests for repetitive tasks, regression testing, and efficient execution using automated tools.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4795838"/>
            <a:ext cx="6387703" cy="718066"/>
          </a:xfrm>
          <a:prstGeom prst="roundRect">
            <a:avLst>
              <a:gd name="adj" fmla="val 48005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029" y="4930497"/>
            <a:ext cx="358973" cy="44874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77039" y="57532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Functional Testing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77039" y="6248757"/>
            <a:ext cx="590907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Verifies that each function of the software operates according to the requirements specification.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7404854" y="4795838"/>
            <a:ext cx="6387822" cy="718066"/>
          </a:xfrm>
          <a:prstGeom prst="roundRect">
            <a:avLst>
              <a:gd name="adj" fmla="val 48005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278" y="4930497"/>
            <a:ext cx="358973" cy="44874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44170" y="5753219"/>
            <a:ext cx="30032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Non-Functional Testing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644170" y="6248757"/>
            <a:ext cx="590919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Assesses system performance, security, usability, reliability, and other non-functional attributes.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327" y="558403"/>
            <a:ext cx="5775603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Levels of Software Testing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3187065" y="1561148"/>
            <a:ext cx="1651159" cy="1150739"/>
          </a:xfrm>
          <a:prstGeom prst="roundRect">
            <a:avLst>
              <a:gd name="adj" fmla="val 2645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69888" y="1958102"/>
            <a:ext cx="28539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041106" y="1764030"/>
            <a:ext cx="238791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Acceptance Testing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041106" y="2184202"/>
            <a:ext cx="733794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Final validation by end-users or clients to ensure the software meets business needs.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939665" y="2702362"/>
            <a:ext cx="8878967" cy="11430"/>
          </a:xfrm>
          <a:prstGeom prst="roundRect">
            <a:avLst>
              <a:gd name="adj" fmla="val 2663752"/>
            </a:avLst>
          </a:prstGeom>
          <a:solidFill>
            <a:srgbClr val="2D4DF2"/>
          </a:solidFill>
          <a:ln/>
        </p:spPr>
      </p:sp>
      <p:sp>
        <p:nvSpPr>
          <p:cNvPr id="8" name="Shape 6"/>
          <p:cNvSpPr/>
          <p:nvPr/>
        </p:nvSpPr>
        <p:spPr>
          <a:xfrm>
            <a:off x="2361486" y="2813328"/>
            <a:ext cx="3302437" cy="1150739"/>
          </a:xfrm>
          <a:prstGeom prst="roundRect">
            <a:avLst>
              <a:gd name="adj" fmla="val 2645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70008" y="3210282"/>
            <a:ext cx="28539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866805" y="3016210"/>
            <a:ext cx="238791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Testing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866805" y="3436382"/>
            <a:ext cx="722411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End-to-end testing of the complete integrated system to verify overall functionality.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5765363" y="3954542"/>
            <a:ext cx="8053268" cy="11430"/>
          </a:xfrm>
          <a:prstGeom prst="roundRect">
            <a:avLst>
              <a:gd name="adj" fmla="val 2663752"/>
            </a:avLst>
          </a:prstGeom>
          <a:solidFill>
            <a:srgbClr val="018CE1"/>
          </a:solidFill>
          <a:ln/>
        </p:spPr>
      </p:sp>
      <p:sp>
        <p:nvSpPr>
          <p:cNvPr id="13" name="Shape 11"/>
          <p:cNvSpPr/>
          <p:nvPr/>
        </p:nvSpPr>
        <p:spPr>
          <a:xfrm>
            <a:off x="1535906" y="4065508"/>
            <a:ext cx="4953595" cy="1475542"/>
          </a:xfrm>
          <a:prstGeom prst="roundRect">
            <a:avLst>
              <a:gd name="adj" fmla="val 2063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70008" y="4624864"/>
            <a:ext cx="28539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6692384" y="4268391"/>
            <a:ext cx="238791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 Testing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6692384" y="4688562"/>
            <a:ext cx="7024807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Testing combined modules or components to expose interface defects and interactions.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6590943" y="5531525"/>
            <a:ext cx="7227689" cy="11430"/>
          </a:xfrm>
          <a:prstGeom prst="roundRect">
            <a:avLst>
              <a:gd name="adj" fmla="val 2663752"/>
            </a:avLst>
          </a:prstGeom>
          <a:solidFill>
            <a:srgbClr val="DA33BF"/>
          </a:solidFill>
          <a:ln/>
        </p:spPr>
      </p:sp>
      <p:sp>
        <p:nvSpPr>
          <p:cNvPr id="18" name="Shape 16"/>
          <p:cNvSpPr/>
          <p:nvPr/>
        </p:nvSpPr>
        <p:spPr>
          <a:xfrm>
            <a:off x="710327" y="5642491"/>
            <a:ext cx="6604873" cy="1475542"/>
          </a:xfrm>
          <a:prstGeom prst="roundRect">
            <a:avLst>
              <a:gd name="adj" fmla="val 2063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70008" y="6201847"/>
            <a:ext cx="28539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18083" y="5845373"/>
            <a:ext cx="238791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Unit Testing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518083" y="6265545"/>
            <a:ext cx="619910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Testing individual components or modules in isolation to ensure they function correctly.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10327" y="7346275"/>
            <a:ext cx="1320974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levels form a hierarchy, progressing from isolated components to the entire integrated system.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188" y="584716"/>
            <a:ext cx="7872532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Testing Life Cycle (STLC)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198132" y="1873568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Requirement Analysis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43188" y="2313146"/>
            <a:ext cx="3953351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and analyze software requirements to define test scope.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032" y="2049899"/>
            <a:ext cx="4600337" cy="460033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66" y="2684919"/>
            <a:ext cx="317659" cy="3971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3861" y="1634014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Planning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33861" y="2073593"/>
            <a:ext cx="3953351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the test plan, defining strategy, objectives, and resources.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032" y="2049899"/>
            <a:ext cx="4600337" cy="4600337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307" y="2717304"/>
            <a:ext cx="317659" cy="397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3861" y="3071693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Design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933861" y="3511272"/>
            <a:ext cx="3953351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detailed test cases, scripts, and test data.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032" y="2049899"/>
            <a:ext cx="4600337" cy="460033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3889" y="3829586"/>
            <a:ext cx="317659" cy="39719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3861" y="4509373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Environment Setup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933861" y="4948952"/>
            <a:ext cx="3953351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Prepare the necessary hardware and software environment for testing.</a:t>
            </a:r>
            <a:endParaRPr lang="en-US" sz="16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5032" y="2049899"/>
            <a:ext cx="4600337" cy="4600337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1465" y="5184160"/>
            <a:ext cx="317659" cy="397193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933861" y="5947053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Execution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9933861" y="6386632"/>
            <a:ext cx="3953351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test cases, log results, and identify defects.</a:t>
            </a:r>
            <a:endParaRPr lang="en-US" sz="16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5032" y="2049899"/>
            <a:ext cx="4600337" cy="4600337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8925" y="5761018"/>
            <a:ext cx="317659" cy="397193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2198132" y="5707380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Defect Tracking</a:t>
            </a:r>
            <a:endParaRPr lang="en-US" sz="1950" dirty="0"/>
          </a:p>
        </p:txBody>
      </p:sp>
      <p:sp>
        <p:nvSpPr>
          <p:cNvPr id="24" name="Text 12"/>
          <p:cNvSpPr/>
          <p:nvPr/>
        </p:nvSpPr>
        <p:spPr>
          <a:xfrm>
            <a:off x="743188" y="6146959"/>
            <a:ext cx="3953351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Report, track, and manage defects until resolution.</a:t>
            </a:r>
            <a:endParaRPr lang="en-US" sz="165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5032" y="2049899"/>
            <a:ext cx="4600337" cy="4600337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4484" y="5125819"/>
            <a:ext cx="317659" cy="397193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2198132" y="3790474"/>
            <a:ext cx="249840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Closure</a:t>
            </a:r>
            <a:endParaRPr lang="en-US" sz="1950" dirty="0"/>
          </a:p>
        </p:txBody>
      </p:sp>
      <p:sp>
        <p:nvSpPr>
          <p:cNvPr id="28" name="Text 14"/>
          <p:cNvSpPr/>
          <p:nvPr/>
        </p:nvSpPr>
        <p:spPr>
          <a:xfrm>
            <a:off x="743188" y="4230053"/>
            <a:ext cx="3953351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testing activities, prepare reports, and sign off.</a:t>
            </a:r>
            <a:endParaRPr lang="en-US" sz="1650" dirty="0"/>
          </a:p>
        </p:txBody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5032" y="2049899"/>
            <a:ext cx="4600337" cy="4600337"/>
          </a:xfrm>
          <a:prstGeom prst="rect">
            <a:avLst/>
          </a:prstGeom>
        </p:spPr>
      </p:pic>
      <p:pic>
        <p:nvPicPr>
          <p:cNvPr id="30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95283" y="3756720"/>
            <a:ext cx="317659" cy="397193"/>
          </a:xfrm>
          <a:prstGeom prst="rect">
            <a:avLst/>
          </a:prstGeom>
        </p:spPr>
      </p:pic>
      <p:sp>
        <p:nvSpPr>
          <p:cNvPr id="31" name="Text 15"/>
          <p:cNvSpPr/>
          <p:nvPr/>
        </p:nvSpPr>
        <p:spPr>
          <a:xfrm>
            <a:off x="743188" y="7305080"/>
            <a:ext cx="1314402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STLC ensures a structured and systematic approach to testing, enhancing efficiency and quality.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9804"/>
            <a:ext cx="58529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Methodologies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22571"/>
            <a:ext cx="4158734" cy="2567226"/>
          </a:xfrm>
          <a:prstGeom prst="roundRect">
            <a:avLst>
              <a:gd name="adj" fmla="val 5699"/>
            </a:avLst>
          </a:prstGeom>
          <a:noFill/>
          <a:ln w="3048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422571"/>
            <a:ext cx="121920" cy="2567226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Waterfall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4187904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sequential, phase-based approach where testing begins after the development phase is complete.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422571"/>
            <a:ext cx="4158734" cy="2567226"/>
          </a:xfrm>
          <a:prstGeom prst="roundRect">
            <a:avLst>
              <a:gd name="adj" fmla="val 5699"/>
            </a:avLst>
          </a:prstGeom>
          <a:noFill/>
          <a:ln w="30480">
            <a:solidFill>
              <a:srgbClr val="018CE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3422571"/>
            <a:ext cx="121920" cy="2567226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Agile Testing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4187904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iterative and continuous testing methodology, deeply integrated with development in short cycles.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422571"/>
            <a:ext cx="4158853" cy="2567226"/>
          </a:xfrm>
          <a:prstGeom prst="roundRect">
            <a:avLst>
              <a:gd name="adj" fmla="val 5699"/>
            </a:avLst>
          </a:prstGeom>
          <a:noFill/>
          <a:ln w="30480">
            <a:solidFill>
              <a:srgbClr val="DA33B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3422571"/>
            <a:ext cx="121920" cy="2567226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DevOps Testing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4187904"/>
            <a:ext cx="35278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Emphasizes automated, continuous integration and delivery pipelines, fostering collaboration and speed.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613410"/>
            <a:ext cx="6770370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Planning and Execution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66" y="1859280"/>
            <a:ext cx="3914656" cy="26767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378" y="1859280"/>
            <a:ext cx="3914656" cy="26767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693" y="515362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Planning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80693" y="5704642"/>
            <a:ext cx="6262449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Defines scope, objectives, and strategy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80693" y="6139577"/>
            <a:ext cx="6262449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Allocates resources and sets timelines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80693" y="6574512"/>
            <a:ext cx="6262449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entry and exit criteria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594878" y="515362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Execution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594878" y="5704642"/>
            <a:ext cx="6262449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Running manual or automated tests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94878" y="6139577"/>
            <a:ext cx="6262449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Recording results and observations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94878" y="6574512"/>
            <a:ext cx="6262449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Logging defects with detailed information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80693" y="7260312"/>
            <a:ext cx="1306901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Well-defined test plans and meticulous execution are vital for effective software quality assurance.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8252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and Reporting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65289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3467219"/>
            <a:ext cx="30618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Management Tools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3962757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Platforms like TestRail and Jira for efficient test case management and defect tracking.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265289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73046" y="34672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Tools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73046" y="3962757"/>
            <a:ext cx="31015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such as Selenium and TestGrid for automating UI, API, and regression tests.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265289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91098" y="34672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Reporting &amp;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91098" y="3962757"/>
            <a:ext cx="31015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Generating clear defect reports and test status updates for stakeholders.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576405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tools streamline the testing process and provide transparent insights into software quality.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AAEEC6628B1A4DAF2BD7FD37F885CD" ma:contentTypeVersion="11" ma:contentTypeDescription="Create a new document." ma:contentTypeScope="" ma:versionID="7542d073ee05542f6139d2b31fd77c6d">
  <xsd:schema xmlns:xsd="http://www.w3.org/2001/XMLSchema" xmlns:xs="http://www.w3.org/2001/XMLSchema" xmlns:p="http://schemas.microsoft.com/office/2006/metadata/properties" xmlns:ns2="0e8e96a6-f450-4cc8-abca-16f2514dd959" xmlns:ns3="6197795e-e75c-4adf-97c8-05dcd46755c0" targetNamespace="http://schemas.microsoft.com/office/2006/metadata/properties" ma:root="true" ma:fieldsID="24329e3671ff5dd04d88ff9a42f26252" ns2:_="" ns3:_="">
    <xsd:import namespace="0e8e96a6-f450-4cc8-abca-16f2514dd959"/>
    <xsd:import namespace="6197795e-e75c-4adf-97c8-05dcd46755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e96a6-f450-4cc8-abca-16f2514dd9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97795e-e75c-4adf-97c8-05dcd46755c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7277b45-a713-46c6-acd9-2d9abfdecfe4}" ma:internalName="TaxCatchAll" ma:showField="CatchAllData" ma:web="6197795e-e75c-4adf-97c8-05dcd46755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e8e96a6-f450-4cc8-abca-16f2514dd959">
      <Terms xmlns="http://schemas.microsoft.com/office/infopath/2007/PartnerControls"/>
    </lcf76f155ced4ddcb4097134ff3c332f>
    <TaxCatchAll xmlns="6197795e-e75c-4adf-97c8-05dcd46755c0" xsi:nil="true"/>
  </documentManagement>
</p:properties>
</file>

<file path=customXml/itemProps1.xml><?xml version="1.0" encoding="utf-8"?>
<ds:datastoreItem xmlns:ds="http://schemas.openxmlformats.org/officeDocument/2006/customXml" ds:itemID="{FE576197-9810-4FD1-82E2-14E932C1D6BB}"/>
</file>

<file path=customXml/itemProps2.xml><?xml version="1.0" encoding="utf-8"?>
<ds:datastoreItem xmlns:ds="http://schemas.openxmlformats.org/officeDocument/2006/customXml" ds:itemID="{33A92750-01D1-4207-BD65-8AB2160DC8BC}"/>
</file>

<file path=customXml/itemProps3.xml><?xml version="1.0" encoding="utf-8"?>
<ds:datastoreItem xmlns:ds="http://schemas.openxmlformats.org/officeDocument/2006/customXml" ds:itemID="{512779A5-4C4B-42D5-9CCD-93027ECB754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PT Sans</vt:lpstr>
      <vt:lpstr>Calibri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Ahmed Mansour</cp:lastModifiedBy>
  <cp:revision>2</cp:revision>
  <dcterms:created xsi:type="dcterms:W3CDTF">2025-07-09T08:26:47Z</dcterms:created>
  <dcterms:modified xsi:type="dcterms:W3CDTF">2025-08-20T05:59:58Z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0x010100D6AAEEC6628B1A4DAF2BD7FD37F885CD</vt:lpwstr>
  </property>
</Properties>
</file>